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Nunito"/>
      <p:regular r:id="rId26"/>
      <p:bold r:id="rId27"/>
      <p:italic r:id="rId28"/>
      <p:boldItalic r:id="rId29"/>
    </p:embeddedFont>
    <p:embeddedFont>
      <p:font typeface="Pacifico"/>
      <p:regular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regular.fntdata"/><Relationship Id="rId25" Type="http://schemas.openxmlformats.org/officeDocument/2006/relationships/font" Target="fonts/Roboto-boldItalic.fntdata"/><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Pacifico-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91ceaaae0a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91ceaaae0a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1ceaaae0a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91ceaaae0a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91ceaaae0a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91ceaaae0a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91ceaaae0a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91ceaaae0a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Sofisma. </a:t>
            </a:r>
            <a:r>
              <a:rPr lang="es">
                <a:solidFill>
                  <a:srgbClr val="222222"/>
                </a:solidFill>
                <a:highlight>
                  <a:srgbClr val="FFFFFF"/>
                </a:highlight>
              </a:rPr>
              <a:t>Argumento falso o capcioso que se pretende hacer pasar por verdadero.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91ceaaae0a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91ceaaae0a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91ceaaae0a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91ceaaae0a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91ceaaae0a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91ceaaae0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91ceaaae0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91ceaaae0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91ceaaae0a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91ceaaae0a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91ceaaae0a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91ceaaae0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91ceaaae0a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91ceaaae0a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91ceaaae0a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91ceaaae0a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300">
                <a:solidFill>
                  <a:schemeClr val="dk2"/>
                </a:solidFill>
                <a:latin typeface="Calibri"/>
                <a:ea typeface="Calibri"/>
                <a:cs typeface="Calibri"/>
                <a:sym typeface="Calibri"/>
              </a:rPr>
              <a:t> No conocer esas fuerzas nos da la ilusoria creencia de que eso fue determinado libremente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91ceaaae0a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91ceaaae0a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91ceaaae0a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91ceaaae0a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91ceaaae0a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91ceaaae0a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8.png"/><Relationship Id="rId7"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0.png"/><Relationship Id="rId6"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le.rae.es/determinism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16.png"/><Relationship Id="rId6"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
              <a:t>Las Teorías Deterministas</a:t>
            </a:r>
            <a:endParaRPr b="1"/>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350">
                <a:solidFill>
                  <a:srgbClr val="202124"/>
                </a:solidFill>
                <a:highlight>
                  <a:srgbClr val="FFFFFF"/>
                </a:highlight>
                <a:latin typeface="Roboto"/>
                <a:ea typeface="Roboto"/>
                <a:cs typeface="Roboto"/>
                <a:sym typeface="Roboto"/>
              </a:rPr>
              <a:t>Luis Eduardo Robles Jiménez y Ángel Alejandro Hurtado Zerón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2"/>
          <p:cNvPicPr preferRelativeResize="0"/>
          <p:nvPr/>
        </p:nvPicPr>
        <p:blipFill>
          <a:blip r:embed="rId3">
            <a:alphaModFix/>
          </a:blip>
          <a:stretch>
            <a:fillRect/>
          </a:stretch>
        </p:blipFill>
        <p:spPr>
          <a:xfrm>
            <a:off x="914400" y="215100"/>
            <a:ext cx="6096000" cy="4057650"/>
          </a:xfrm>
          <a:prstGeom prst="rect">
            <a:avLst/>
          </a:prstGeom>
          <a:noFill/>
          <a:ln>
            <a:noFill/>
          </a:ln>
        </p:spPr>
      </p:pic>
      <p:pic>
        <p:nvPicPr>
          <p:cNvPr id="191" name="Google Shape;191;p22"/>
          <p:cNvPicPr preferRelativeResize="0"/>
          <p:nvPr/>
        </p:nvPicPr>
        <p:blipFill>
          <a:blip r:embed="rId4">
            <a:alphaModFix/>
          </a:blip>
          <a:stretch>
            <a:fillRect/>
          </a:stretch>
        </p:blipFill>
        <p:spPr>
          <a:xfrm>
            <a:off x="193850" y="3123000"/>
            <a:ext cx="2624873" cy="1885550"/>
          </a:xfrm>
          <a:prstGeom prst="rect">
            <a:avLst/>
          </a:prstGeom>
          <a:noFill/>
          <a:ln>
            <a:noFill/>
          </a:ln>
        </p:spPr>
      </p:pic>
      <p:pic>
        <p:nvPicPr>
          <p:cNvPr id="192" name="Google Shape;192;p22"/>
          <p:cNvPicPr preferRelativeResize="0"/>
          <p:nvPr/>
        </p:nvPicPr>
        <p:blipFill>
          <a:blip r:embed="rId5">
            <a:alphaModFix/>
          </a:blip>
          <a:stretch>
            <a:fillRect/>
          </a:stretch>
        </p:blipFill>
        <p:spPr>
          <a:xfrm>
            <a:off x="5629600" y="3065150"/>
            <a:ext cx="3299676" cy="1885550"/>
          </a:xfrm>
          <a:prstGeom prst="rect">
            <a:avLst/>
          </a:prstGeom>
          <a:noFill/>
          <a:ln>
            <a:noFill/>
          </a:ln>
        </p:spPr>
      </p:pic>
      <p:pic>
        <p:nvPicPr>
          <p:cNvPr id="193" name="Google Shape;193;p22"/>
          <p:cNvPicPr preferRelativeResize="0"/>
          <p:nvPr/>
        </p:nvPicPr>
        <p:blipFill>
          <a:blip r:embed="rId6">
            <a:alphaModFix/>
          </a:blip>
          <a:stretch>
            <a:fillRect/>
          </a:stretch>
        </p:blipFill>
        <p:spPr>
          <a:xfrm>
            <a:off x="7087050" y="215100"/>
            <a:ext cx="1842226" cy="1633958"/>
          </a:xfrm>
          <a:prstGeom prst="rect">
            <a:avLst/>
          </a:prstGeom>
          <a:noFill/>
          <a:ln>
            <a:noFill/>
          </a:ln>
        </p:spPr>
      </p:pic>
      <p:pic>
        <p:nvPicPr>
          <p:cNvPr id="194" name="Google Shape;194;p22"/>
          <p:cNvPicPr preferRelativeResize="0"/>
          <p:nvPr/>
        </p:nvPicPr>
        <p:blipFill>
          <a:blip r:embed="rId7">
            <a:alphaModFix/>
          </a:blip>
          <a:stretch>
            <a:fillRect/>
          </a:stretch>
        </p:blipFill>
        <p:spPr>
          <a:xfrm>
            <a:off x="2818730" y="3316750"/>
            <a:ext cx="2858196" cy="16339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3"/>
          <p:cNvSpPr txBox="1"/>
          <p:nvPr>
            <p:ph idx="1" type="body"/>
          </p:nvPr>
        </p:nvSpPr>
        <p:spPr>
          <a:xfrm>
            <a:off x="819150" y="1990725"/>
            <a:ext cx="7752900" cy="2448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900">
                <a:solidFill>
                  <a:srgbClr val="0000FF"/>
                </a:solidFill>
              </a:rPr>
              <a:t>Idea Principal: </a:t>
            </a:r>
            <a:r>
              <a:rPr b="1" lang="es" sz="1600">
                <a:solidFill>
                  <a:srgbClr val="000000"/>
                </a:solidFill>
              </a:rPr>
              <a:t>Según cada especialidad, existen fuerzas, dentro de su campo, que son las que rigen y determinan la conducta del hombre. La fuerza de las costumbres de la sociedad, o bien los instintos biológicos, o la ley de la conservación de la energía.</a:t>
            </a:r>
            <a:endParaRPr b="1" sz="1600">
              <a:solidFill>
                <a:srgbClr val="000000"/>
              </a:solidFill>
            </a:endParaRPr>
          </a:p>
          <a:p>
            <a:pPr indent="0" lvl="0" marL="0" rtl="0" algn="just">
              <a:spcBef>
                <a:spcPts val="1600"/>
              </a:spcBef>
              <a:spcAft>
                <a:spcPts val="0"/>
              </a:spcAft>
              <a:buNone/>
            </a:pPr>
            <a:r>
              <a:rPr lang="es" sz="1900">
                <a:solidFill>
                  <a:srgbClr val="0000FF"/>
                </a:solidFill>
              </a:rPr>
              <a:t>Conclusión:</a:t>
            </a:r>
            <a:r>
              <a:rPr lang="es" sz="1600">
                <a:solidFill>
                  <a:srgbClr val="000000"/>
                </a:solidFill>
              </a:rPr>
              <a:t> </a:t>
            </a:r>
            <a:r>
              <a:rPr b="1" lang="es" sz="1600">
                <a:solidFill>
                  <a:srgbClr val="000000"/>
                </a:solidFill>
              </a:rPr>
              <a:t>Estas ideas son demasiado simplistas, ya que el hombre está inmerso dentro de las leyes físicas, biológicas y sociológicas, pero las facultades racionales son las finalmente controlan y determinan una dirección a la conducta humana.</a:t>
            </a:r>
            <a:endParaRPr b="1" sz="1600">
              <a:solidFill>
                <a:srgbClr val="000000"/>
              </a:solidFill>
            </a:endParaRPr>
          </a:p>
          <a:p>
            <a:pPr indent="0" lvl="0" marL="0" rtl="0" algn="just">
              <a:spcBef>
                <a:spcPts val="1600"/>
              </a:spcBef>
              <a:spcAft>
                <a:spcPts val="1600"/>
              </a:spcAft>
              <a:buNone/>
            </a:pPr>
            <a:r>
              <a:t/>
            </a:r>
            <a:endParaRPr/>
          </a:p>
        </p:txBody>
      </p:sp>
      <p:sp>
        <p:nvSpPr>
          <p:cNvPr id="200" name="Google Shape;200;p23"/>
          <p:cNvSpPr txBox="1"/>
          <p:nvPr>
            <p:ph type="title"/>
          </p:nvPr>
        </p:nvSpPr>
        <p:spPr>
          <a:xfrm>
            <a:off x="819150" y="845600"/>
            <a:ext cx="76662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3. </a:t>
            </a:r>
            <a:r>
              <a:rPr lang="es"/>
              <a:t>Determinismos biológico, sociológico y físico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4" name="Shape 204"/>
        <p:cNvGrpSpPr/>
        <p:nvPr/>
      </p:nvGrpSpPr>
      <p:grpSpPr>
        <a:xfrm>
          <a:off x="0" y="0"/>
          <a:ext cx="0" cy="0"/>
          <a:chOff x="0" y="0"/>
          <a:chExt cx="0" cy="0"/>
        </a:xfrm>
      </p:grpSpPr>
      <p:pic>
        <p:nvPicPr>
          <p:cNvPr id="205" name="Google Shape;205;p24"/>
          <p:cNvPicPr preferRelativeResize="0"/>
          <p:nvPr/>
        </p:nvPicPr>
        <p:blipFill>
          <a:blip r:embed="rId3">
            <a:alphaModFix/>
          </a:blip>
          <a:stretch>
            <a:fillRect/>
          </a:stretch>
        </p:blipFill>
        <p:spPr>
          <a:xfrm>
            <a:off x="5178250" y="161105"/>
            <a:ext cx="3781813" cy="2356975"/>
          </a:xfrm>
          <a:prstGeom prst="rect">
            <a:avLst/>
          </a:prstGeom>
          <a:noFill/>
          <a:ln>
            <a:noFill/>
          </a:ln>
        </p:spPr>
      </p:pic>
      <p:pic>
        <p:nvPicPr>
          <p:cNvPr id="206" name="Google Shape;206;p24"/>
          <p:cNvPicPr preferRelativeResize="0"/>
          <p:nvPr/>
        </p:nvPicPr>
        <p:blipFill>
          <a:blip r:embed="rId4">
            <a:alphaModFix/>
          </a:blip>
          <a:stretch>
            <a:fillRect/>
          </a:stretch>
        </p:blipFill>
        <p:spPr>
          <a:xfrm>
            <a:off x="208925" y="211863"/>
            <a:ext cx="4222050" cy="2255425"/>
          </a:xfrm>
          <a:prstGeom prst="rect">
            <a:avLst/>
          </a:prstGeom>
          <a:noFill/>
          <a:ln>
            <a:noFill/>
          </a:ln>
        </p:spPr>
      </p:pic>
      <p:pic>
        <p:nvPicPr>
          <p:cNvPr id="207" name="Google Shape;207;p24"/>
          <p:cNvPicPr preferRelativeResize="0"/>
          <p:nvPr/>
        </p:nvPicPr>
        <p:blipFill rotWithShape="1">
          <a:blip r:embed="rId5">
            <a:alphaModFix/>
          </a:blip>
          <a:srcRect b="14653" l="0" r="0" t="0"/>
          <a:stretch/>
        </p:blipFill>
        <p:spPr>
          <a:xfrm>
            <a:off x="2566100" y="2363750"/>
            <a:ext cx="3045250" cy="2598900"/>
          </a:xfrm>
          <a:prstGeom prst="rect">
            <a:avLst/>
          </a:prstGeom>
          <a:noFill/>
          <a:ln>
            <a:noFill/>
          </a:ln>
        </p:spPr>
      </p:pic>
      <p:pic>
        <p:nvPicPr>
          <p:cNvPr id="208" name="Google Shape;208;p24"/>
          <p:cNvPicPr preferRelativeResize="0"/>
          <p:nvPr/>
        </p:nvPicPr>
        <p:blipFill>
          <a:blip r:embed="rId6">
            <a:alphaModFix/>
          </a:blip>
          <a:stretch>
            <a:fillRect/>
          </a:stretch>
        </p:blipFill>
        <p:spPr>
          <a:xfrm>
            <a:off x="6272550" y="2467300"/>
            <a:ext cx="2450125" cy="2450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 El determinismo teológico </a:t>
            </a:r>
            <a:endParaRPr/>
          </a:p>
        </p:txBody>
      </p:sp>
      <p:sp>
        <p:nvSpPr>
          <p:cNvPr id="214" name="Google Shape;214;p25"/>
          <p:cNvSpPr txBox="1"/>
          <p:nvPr>
            <p:ph idx="1" type="body"/>
          </p:nvPr>
        </p:nvSpPr>
        <p:spPr>
          <a:xfrm>
            <a:off x="819150" y="2020225"/>
            <a:ext cx="7505700" cy="2418300"/>
          </a:xfrm>
          <a:prstGeom prst="rect">
            <a:avLst/>
          </a:prstGeom>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0000"/>
              </a:buClr>
              <a:buSzPts val="1800"/>
              <a:buAutoNum type="alphaLcParenR"/>
            </a:pPr>
            <a:r>
              <a:rPr b="1" lang="es" sz="1800">
                <a:solidFill>
                  <a:srgbClr val="FF0000"/>
                </a:solidFill>
              </a:rPr>
              <a:t>¿Conocer es determinar?</a:t>
            </a:r>
            <a:r>
              <a:rPr b="1" lang="es" sz="1800">
                <a:solidFill>
                  <a:srgbClr val="FF0000"/>
                </a:solidFill>
              </a:rPr>
              <a:t> </a:t>
            </a:r>
            <a:endParaRPr b="1" sz="1800">
              <a:solidFill>
                <a:srgbClr val="FF0000"/>
              </a:solidFill>
            </a:endParaRPr>
          </a:p>
          <a:p>
            <a:pPr indent="-311150" lvl="0" marL="914400" rtl="0" algn="l">
              <a:lnSpc>
                <a:spcPct val="100000"/>
              </a:lnSpc>
              <a:spcBef>
                <a:spcPts val="0"/>
              </a:spcBef>
              <a:spcAft>
                <a:spcPts val="0"/>
              </a:spcAft>
              <a:buSzPts val="1300"/>
              <a:buChar char="➔"/>
            </a:pPr>
            <a:r>
              <a:rPr lang="es" sz="1900">
                <a:solidFill>
                  <a:srgbClr val="0000FF"/>
                </a:solidFill>
              </a:rPr>
              <a:t>Pro. </a:t>
            </a:r>
            <a:r>
              <a:rPr b="1" lang="es" sz="1600"/>
              <a:t>Se niega el albedrío porque al conocer algo, esto queda determinado.</a:t>
            </a:r>
            <a:endParaRPr b="1" sz="1600"/>
          </a:p>
          <a:p>
            <a:pPr indent="0" lvl="0" marL="914400" rtl="0" algn="l">
              <a:lnSpc>
                <a:spcPct val="100000"/>
              </a:lnSpc>
              <a:spcBef>
                <a:spcPts val="0"/>
              </a:spcBef>
              <a:spcAft>
                <a:spcPts val="0"/>
              </a:spcAft>
              <a:buNone/>
            </a:pPr>
            <a:r>
              <a:t/>
            </a:r>
            <a:endParaRPr b="1" sz="1600"/>
          </a:p>
          <a:p>
            <a:pPr indent="-336550" lvl="0" marL="914400" rtl="0" algn="l">
              <a:lnSpc>
                <a:spcPct val="100000"/>
              </a:lnSpc>
              <a:spcBef>
                <a:spcPts val="0"/>
              </a:spcBef>
              <a:spcAft>
                <a:spcPts val="0"/>
              </a:spcAft>
              <a:buSzPts val="1700"/>
              <a:buChar char="➔"/>
            </a:pPr>
            <a:r>
              <a:rPr lang="es" sz="1900">
                <a:solidFill>
                  <a:srgbClr val="0000FF"/>
                </a:solidFill>
              </a:rPr>
              <a:t>Contra.</a:t>
            </a:r>
            <a:r>
              <a:rPr b="1" lang="es" sz="1600"/>
              <a:t> Lo anterior es un sofisma, porque el conocimiento de algo, no le quita la libertad a ese futuro. Si alguien conoce un hecho, no por eso le cambia la naturaleza.</a:t>
            </a:r>
            <a:endParaRPr b="1" sz="1600"/>
          </a:p>
          <a:p>
            <a:pPr indent="0" lvl="0" marL="457200" rtl="0" algn="l">
              <a:spcBef>
                <a:spcPts val="0"/>
              </a:spcBef>
              <a:spcAft>
                <a:spcPts val="1600"/>
              </a:spcAft>
              <a:buNone/>
            </a:pPr>
            <a:r>
              <a:t/>
            </a:r>
            <a:endParaRPr b="1"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 El determinismo teológico </a:t>
            </a:r>
            <a:endParaRPr/>
          </a:p>
        </p:txBody>
      </p:sp>
      <p:sp>
        <p:nvSpPr>
          <p:cNvPr id="220" name="Google Shape;220;p26"/>
          <p:cNvSpPr txBox="1"/>
          <p:nvPr>
            <p:ph idx="1" type="body"/>
          </p:nvPr>
        </p:nvSpPr>
        <p:spPr>
          <a:xfrm>
            <a:off x="819150" y="2008950"/>
            <a:ext cx="7505700" cy="241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rgbClr val="FF0000"/>
                </a:solidFill>
              </a:rPr>
              <a:t>b</a:t>
            </a:r>
            <a:r>
              <a:rPr b="1" lang="es" sz="1600">
                <a:solidFill>
                  <a:srgbClr val="FF0000"/>
                </a:solidFill>
              </a:rPr>
              <a:t>)  ¿Nosotros tenemos control sobre nuestras acciones?</a:t>
            </a:r>
            <a:endParaRPr b="1" sz="1600">
              <a:solidFill>
                <a:srgbClr val="FF0000"/>
              </a:solidFill>
            </a:endParaRPr>
          </a:p>
          <a:p>
            <a:pPr indent="-311150" lvl="0" marL="457200" rtl="0" algn="l">
              <a:spcBef>
                <a:spcPts val="1600"/>
              </a:spcBef>
              <a:spcAft>
                <a:spcPts val="0"/>
              </a:spcAft>
              <a:buSzPts val="1300"/>
              <a:buChar char="➔"/>
            </a:pPr>
            <a:r>
              <a:rPr lang="es" sz="1900">
                <a:solidFill>
                  <a:srgbClr val="0000FF"/>
                </a:solidFill>
              </a:rPr>
              <a:t>Pro.</a:t>
            </a:r>
            <a:r>
              <a:rPr lang="es" sz="1900"/>
              <a:t> </a:t>
            </a:r>
            <a:r>
              <a:rPr b="1" lang="es" sz="1600">
                <a:solidFill>
                  <a:srgbClr val="000000"/>
                </a:solidFill>
              </a:rPr>
              <a:t>Como Dios conoce el futuro debido a que es omnipotente, actúa sobre el hombre en cada momento</a:t>
            </a:r>
            <a:endParaRPr b="1" sz="1600">
              <a:solidFill>
                <a:srgbClr val="000000"/>
              </a:solidFill>
            </a:endParaRPr>
          </a:p>
          <a:p>
            <a:pPr indent="-349250" lvl="0" marL="457200" rtl="0" algn="l">
              <a:spcBef>
                <a:spcPts val="0"/>
              </a:spcBef>
              <a:spcAft>
                <a:spcPts val="0"/>
              </a:spcAft>
              <a:buClr>
                <a:srgbClr val="434343"/>
              </a:buClr>
              <a:buSzPts val="1900"/>
              <a:buChar char="➔"/>
            </a:pPr>
            <a:r>
              <a:rPr lang="es" sz="1900">
                <a:solidFill>
                  <a:srgbClr val="0000FF"/>
                </a:solidFill>
              </a:rPr>
              <a:t>Contra. </a:t>
            </a:r>
            <a:r>
              <a:rPr b="1" lang="es" sz="1600">
                <a:solidFill>
                  <a:srgbClr val="000000"/>
                </a:solidFill>
              </a:rPr>
              <a:t>Dios es causa primera de todas las acciones ejecutadas por el hombre. Pero eso no quita la acción de las causas segundas, entre las cuales se encuentra de un modo especial el libre albedrío.</a:t>
            </a:r>
            <a:endParaRPr b="1" sz="1600">
              <a:solidFill>
                <a:srgbClr val="000000"/>
              </a:solidFill>
            </a:endParaRPr>
          </a:p>
          <a:p>
            <a:pPr indent="0" lvl="0" marL="0" rtl="0" algn="l">
              <a:spcBef>
                <a:spcPts val="1600"/>
              </a:spcBef>
              <a:spcAft>
                <a:spcPts val="1600"/>
              </a:spcAft>
              <a:buNone/>
            </a:pPr>
            <a:r>
              <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Conclusiones</a:t>
            </a:r>
            <a:endParaRPr/>
          </a:p>
        </p:txBody>
      </p:sp>
      <p:sp>
        <p:nvSpPr>
          <p:cNvPr id="226" name="Google Shape;226;p27"/>
          <p:cNvSpPr txBox="1"/>
          <p:nvPr/>
        </p:nvSpPr>
        <p:spPr>
          <a:xfrm>
            <a:off x="354925" y="2159100"/>
            <a:ext cx="8502300" cy="82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s" sz="2200">
                <a:solidFill>
                  <a:srgbClr val="4A86E8"/>
                </a:solidFill>
                <a:latin typeface="Calibri"/>
                <a:ea typeface="Calibri"/>
                <a:cs typeface="Calibri"/>
                <a:sym typeface="Calibri"/>
              </a:rPr>
              <a:t> Gutiérrez Sáenz (1978) "El libre albedrío es la acción del marinero que aprovecha con sus velas todas las fuerzas y direcciones del viento" (p. 80) </a:t>
            </a:r>
            <a:endParaRPr sz="3900">
              <a:solidFill>
                <a:srgbClr val="4A86E8"/>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Referencias:</a:t>
            </a:r>
            <a:endParaRPr/>
          </a:p>
        </p:txBody>
      </p:sp>
      <p:sp>
        <p:nvSpPr>
          <p:cNvPr id="232" name="Google Shape;232;p2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rgbClr val="000000"/>
                </a:solidFill>
                <a:highlight>
                  <a:srgbClr val="FFFFFF"/>
                </a:highlight>
              </a:rPr>
              <a:t>determinismo | Diccionario de la lengua española. (2020). Retrieved 22 August 2020, from </a:t>
            </a:r>
            <a:r>
              <a:rPr lang="es" sz="1500" u="sng">
                <a:solidFill>
                  <a:schemeClr val="hlink"/>
                </a:solidFill>
                <a:highlight>
                  <a:srgbClr val="FFFFFF"/>
                </a:highlight>
                <a:hlinkClick r:id="rId3"/>
              </a:rPr>
              <a:t>https://dle.rae.es/determinismo</a:t>
            </a:r>
            <a:endParaRPr sz="1500">
              <a:solidFill>
                <a:srgbClr val="000000"/>
              </a:solidFill>
              <a:highlight>
                <a:srgbClr val="FFFFFF"/>
              </a:highlight>
            </a:endParaRPr>
          </a:p>
          <a:p>
            <a:pPr indent="0" lvl="0" marL="0" rtl="0" algn="l">
              <a:spcBef>
                <a:spcPts val="1600"/>
              </a:spcBef>
              <a:spcAft>
                <a:spcPts val="0"/>
              </a:spcAft>
              <a:buNone/>
            </a:pPr>
            <a:r>
              <a:rPr lang="es" sz="1500">
                <a:solidFill>
                  <a:srgbClr val="000000"/>
                </a:solidFill>
                <a:highlight>
                  <a:srgbClr val="FFFFFF"/>
                </a:highlight>
              </a:rPr>
              <a:t>Gutiérrez Sáenz, R. (1978). </a:t>
            </a:r>
            <a:r>
              <a:rPr i="1" lang="es" sz="1500">
                <a:solidFill>
                  <a:srgbClr val="000000"/>
                </a:solidFill>
                <a:highlight>
                  <a:srgbClr val="FFFFFF"/>
                </a:highlight>
              </a:rPr>
              <a:t>Introducción a la Etica</a:t>
            </a:r>
            <a:r>
              <a:rPr lang="es" sz="1500">
                <a:solidFill>
                  <a:srgbClr val="000000"/>
                </a:solidFill>
                <a:highlight>
                  <a:srgbClr val="FFFFFF"/>
                </a:highlight>
              </a:rPr>
              <a:t> (11th ed.). México D. F.: Editorial Esfinge S de RL de CV.</a:t>
            </a:r>
            <a:endParaRPr sz="1500">
              <a:solidFill>
                <a:srgbClr val="000000"/>
              </a:solidFill>
              <a:highlight>
                <a:srgbClr val="FFFFFF"/>
              </a:highlight>
            </a:endParaRPr>
          </a:p>
          <a:p>
            <a:pPr indent="0" lvl="0" marL="0" rtl="0" algn="l">
              <a:spcBef>
                <a:spcPts val="1600"/>
              </a:spcBef>
              <a:spcAft>
                <a:spcPts val="1600"/>
              </a:spcAft>
              <a:buNone/>
            </a:pPr>
            <a:r>
              <a:t/>
            </a:r>
            <a:endParaRPr sz="1500">
              <a:solidFill>
                <a:srgbClr val="000000"/>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FF"/>
        </a:solidFill>
      </p:bgPr>
    </p:bg>
    <p:spTree>
      <p:nvGrpSpPr>
        <p:cNvPr id="133" name="Shape 133"/>
        <p:cNvGrpSpPr/>
        <p:nvPr/>
      </p:nvGrpSpPr>
      <p:grpSpPr>
        <a:xfrm>
          <a:off x="0" y="0"/>
          <a:ext cx="0" cy="0"/>
          <a:chOff x="0" y="0"/>
          <a:chExt cx="0" cy="0"/>
        </a:xfrm>
      </p:grpSpPr>
      <p:sp>
        <p:nvSpPr>
          <p:cNvPr id="134" name="Google Shape;134;p14"/>
          <p:cNvSpPr txBox="1"/>
          <p:nvPr>
            <p:ph idx="1" type="body"/>
          </p:nvPr>
        </p:nvSpPr>
        <p:spPr>
          <a:xfrm>
            <a:off x="208925" y="2058000"/>
            <a:ext cx="5674800" cy="102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3100">
                <a:latin typeface="Pacifico"/>
                <a:ea typeface="Pacifico"/>
                <a:cs typeface="Pacifico"/>
                <a:sym typeface="Pacifico"/>
              </a:rPr>
              <a:t>¿</a:t>
            </a:r>
            <a:r>
              <a:rPr lang="es" sz="3100">
                <a:latin typeface="Pacifico"/>
                <a:ea typeface="Pacifico"/>
                <a:cs typeface="Pacifico"/>
                <a:sym typeface="Pacifico"/>
              </a:rPr>
              <a:t>Te has preguntado si eres libre?</a:t>
            </a:r>
            <a:endParaRPr sz="3100">
              <a:latin typeface="Pacifico"/>
              <a:ea typeface="Pacifico"/>
              <a:cs typeface="Pacifico"/>
              <a:sym typeface="Pacifico"/>
            </a:endParaRPr>
          </a:p>
        </p:txBody>
      </p:sp>
      <p:pic>
        <p:nvPicPr>
          <p:cNvPr id="135" name="Google Shape;135;p14"/>
          <p:cNvPicPr preferRelativeResize="0"/>
          <p:nvPr/>
        </p:nvPicPr>
        <p:blipFill>
          <a:blip r:embed="rId3">
            <a:alphaModFix/>
          </a:blip>
          <a:stretch>
            <a:fillRect/>
          </a:stretch>
        </p:blipFill>
        <p:spPr>
          <a:xfrm>
            <a:off x="208925" y="185725"/>
            <a:ext cx="3116799" cy="1753199"/>
          </a:xfrm>
          <a:prstGeom prst="rect">
            <a:avLst/>
          </a:prstGeom>
          <a:noFill/>
          <a:ln>
            <a:noFill/>
          </a:ln>
        </p:spPr>
      </p:pic>
      <p:pic>
        <p:nvPicPr>
          <p:cNvPr id="136" name="Google Shape;136;p14"/>
          <p:cNvPicPr preferRelativeResize="0"/>
          <p:nvPr/>
        </p:nvPicPr>
        <p:blipFill>
          <a:blip r:embed="rId4">
            <a:alphaModFix/>
          </a:blip>
          <a:stretch>
            <a:fillRect/>
          </a:stretch>
        </p:blipFill>
        <p:spPr>
          <a:xfrm>
            <a:off x="6188475" y="231100"/>
            <a:ext cx="2674150" cy="2228450"/>
          </a:xfrm>
          <a:prstGeom prst="rect">
            <a:avLst/>
          </a:prstGeom>
          <a:noFill/>
          <a:ln>
            <a:noFill/>
          </a:ln>
        </p:spPr>
      </p:pic>
      <p:pic>
        <p:nvPicPr>
          <p:cNvPr id="137" name="Google Shape;137;p14"/>
          <p:cNvPicPr preferRelativeResize="0"/>
          <p:nvPr/>
        </p:nvPicPr>
        <p:blipFill>
          <a:blip r:embed="rId5">
            <a:alphaModFix/>
          </a:blip>
          <a:stretch>
            <a:fillRect/>
          </a:stretch>
        </p:blipFill>
        <p:spPr>
          <a:xfrm>
            <a:off x="208925" y="2875550"/>
            <a:ext cx="3116800" cy="2094100"/>
          </a:xfrm>
          <a:prstGeom prst="rect">
            <a:avLst/>
          </a:prstGeom>
          <a:noFill/>
          <a:ln>
            <a:noFill/>
          </a:ln>
        </p:spPr>
      </p:pic>
      <p:pic>
        <p:nvPicPr>
          <p:cNvPr id="138" name="Google Shape;138;p14"/>
          <p:cNvPicPr preferRelativeResize="0"/>
          <p:nvPr/>
        </p:nvPicPr>
        <p:blipFill>
          <a:blip r:embed="rId6">
            <a:alphaModFix/>
          </a:blip>
          <a:stretch>
            <a:fillRect/>
          </a:stretch>
        </p:blipFill>
        <p:spPr>
          <a:xfrm>
            <a:off x="5462971" y="2689500"/>
            <a:ext cx="2569648" cy="2228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FF"/>
        </a:solidFill>
      </p:bgPr>
    </p:bg>
    <p:spTree>
      <p:nvGrpSpPr>
        <p:cNvPr id="142" name="Shape 142"/>
        <p:cNvGrpSpPr/>
        <p:nvPr/>
      </p:nvGrpSpPr>
      <p:grpSpPr>
        <a:xfrm>
          <a:off x="0" y="0"/>
          <a:ext cx="0" cy="0"/>
          <a:chOff x="0" y="0"/>
          <a:chExt cx="0" cy="0"/>
        </a:xfrm>
      </p:grpSpPr>
      <p:sp>
        <p:nvSpPr>
          <p:cNvPr id="143" name="Google Shape;143;p1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000000"/>
                </a:solidFill>
              </a:rPr>
              <a:t>Se</a:t>
            </a:r>
            <a:r>
              <a:rPr lang="es" sz="1600">
                <a:solidFill>
                  <a:srgbClr val="000000"/>
                </a:solidFill>
              </a:rPr>
              <a:t>gún</a:t>
            </a:r>
            <a:r>
              <a:rPr lang="es" sz="1600">
                <a:solidFill>
                  <a:srgbClr val="000000"/>
                </a:solidFill>
              </a:rPr>
              <a:t> la RAE:</a:t>
            </a:r>
            <a:endParaRPr sz="1600">
              <a:solidFill>
                <a:srgbClr val="000000"/>
              </a:solidFill>
            </a:endParaRPr>
          </a:p>
          <a:p>
            <a:pPr indent="0" lvl="0" marL="0" rtl="0" algn="l">
              <a:spcBef>
                <a:spcPts val="1600"/>
              </a:spcBef>
              <a:spcAft>
                <a:spcPts val="1600"/>
              </a:spcAft>
              <a:buNone/>
            </a:pPr>
            <a:r>
              <a:rPr b="1" lang="es" sz="1600">
                <a:solidFill>
                  <a:srgbClr val="000000"/>
                </a:solidFill>
              </a:rPr>
              <a:t> Doctrina según la cual todos los acontecimientos, y en particular las acciones humanas, están unidos y determinados por la cadena de acontecimientos anteriores.</a:t>
            </a:r>
            <a:endParaRPr b="1" sz="1600">
              <a:solidFill>
                <a:srgbClr val="000000"/>
              </a:solidFill>
            </a:endParaRPr>
          </a:p>
        </p:txBody>
      </p:sp>
      <p:sp>
        <p:nvSpPr>
          <p:cNvPr id="144" name="Google Shape;144;p1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 Determinismo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16"/>
          <p:cNvPicPr preferRelativeResize="0"/>
          <p:nvPr/>
        </p:nvPicPr>
        <p:blipFill>
          <a:blip r:embed="rId3">
            <a:alphaModFix/>
          </a:blip>
          <a:stretch>
            <a:fillRect/>
          </a:stretch>
        </p:blipFill>
        <p:spPr>
          <a:xfrm>
            <a:off x="621379" y="312225"/>
            <a:ext cx="3311646" cy="4519025"/>
          </a:xfrm>
          <a:prstGeom prst="rect">
            <a:avLst/>
          </a:prstGeom>
          <a:noFill/>
          <a:ln>
            <a:noFill/>
          </a:ln>
        </p:spPr>
      </p:pic>
      <p:pic>
        <p:nvPicPr>
          <p:cNvPr id="150" name="Google Shape;150;p16"/>
          <p:cNvPicPr preferRelativeResize="0"/>
          <p:nvPr/>
        </p:nvPicPr>
        <p:blipFill>
          <a:blip r:embed="rId4">
            <a:alphaModFix/>
          </a:blip>
          <a:stretch>
            <a:fillRect/>
          </a:stretch>
        </p:blipFill>
        <p:spPr>
          <a:xfrm>
            <a:off x="3999525" y="312225"/>
            <a:ext cx="2037699" cy="2514849"/>
          </a:xfrm>
          <a:prstGeom prst="rect">
            <a:avLst/>
          </a:prstGeom>
          <a:noFill/>
          <a:ln>
            <a:noFill/>
          </a:ln>
        </p:spPr>
      </p:pic>
      <p:pic>
        <p:nvPicPr>
          <p:cNvPr id="151" name="Google Shape;151;p16"/>
          <p:cNvPicPr preferRelativeResize="0"/>
          <p:nvPr/>
        </p:nvPicPr>
        <p:blipFill>
          <a:blip r:embed="rId5">
            <a:alphaModFix/>
          </a:blip>
          <a:stretch>
            <a:fillRect/>
          </a:stretch>
        </p:blipFill>
        <p:spPr>
          <a:xfrm>
            <a:off x="6115700" y="312225"/>
            <a:ext cx="2706375" cy="2300425"/>
          </a:xfrm>
          <a:prstGeom prst="rect">
            <a:avLst/>
          </a:prstGeom>
          <a:noFill/>
          <a:ln>
            <a:noFill/>
          </a:ln>
        </p:spPr>
      </p:pic>
      <p:pic>
        <p:nvPicPr>
          <p:cNvPr id="152" name="Google Shape;152;p16"/>
          <p:cNvPicPr preferRelativeResize="0"/>
          <p:nvPr/>
        </p:nvPicPr>
        <p:blipFill>
          <a:blip r:embed="rId6">
            <a:alphaModFix/>
          </a:blip>
          <a:stretch>
            <a:fillRect/>
          </a:stretch>
        </p:blipFill>
        <p:spPr>
          <a:xfrm>
            <a:off x="5376125" y="2394720"/>
            <a:ext cx="2037700" cy="254960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17"/>
          <p:cNvPicPr preferRelativeResize="0"/>
          <p:nvPr/>
        </p:nvPicPr>
        <p:blipFill>
          <a:blip r:embed="rId3">
            <a:alphaModFix/>
          </a:blip>
          <a:stretch>
            <a:fillRect/>
          </a:stretch>
        </p:blipFill>
        <p:spPr>
          <a:xfrm>
            <a:off x="1641288" y="541189"/>
            <a:ext cx="5861426" cy="4061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AutoNum type="arabicPeriod"/>
            </a:pPr>
            <a:r>
              <a:rPr lang="es"/>
              <a:t>Determinismo de Freud</a:t>
            </a:r>
            <a:endParaRPr/>
          </a:p>
        </p:txBody>
      </p:sp>
      <p:sp>
        <p:nvSpPr>
          <p:cNvPr id="163" name="Google Shape;163;p18"/>
          <p:cNvSpPr txBox="1"/>
          <p:nvPr>
            <p:ph idx="1" type="body"/>
          </p:nvPr>
        </p:nvSpPr>
        <p:spPr>
          <a:xfrm>
            <a:off x="555900" y="1800200"/>
            <a:ext cx="8032200" cy="2766900"/>
          </a:xfrm>
          <a:prstGeom prst="rect">
            <a:avLst/>
          </a:prstGeom>
        </p:spPr>
        <p:txBody>
          <a:bodyPr anchorCtr="0" anchor="t" bIns="91425" lIns="91425" spcFirstLastPara="1" rIns="91425" wrap="square" tIns="91425">
            <a:noAutofit/>
          </a:bodyPr>
          <a:lstStyle/>
          <a:p>
            <a:pPr indent="-336550" lvl="0" marL="457200" rtl="0" algn="just">
              <a:lnSpc>
                <a:spcPct val="100000"/>
              </a:lnSpc>
              <a:spcBef>
                <a:spcPts val="0"/>
              </a:spcBef>
              <a:spcAft>
                <a:spcPts val="0"/>
              </a:spcAft>
              <a:buClr>
                <a:srgbClr val="000000"/>
              </a:buClr>
              <a:buSzPts val="1700"/>
              <a:buChar char="➔"/>
            </a:pPr>
            <a:r>
              <a:rPr lang="es" sz="1900">
                <a:solidFill>
                  <a:srgbClr val="0000FF"/>
                </a:solidFill>
              </a:rPr>
              <a:t>Pro</a:t>
            </a:r>
            <a:r>
              <a:rPr lang="es" sz="1900">
                <a:solidFill>
                  <a:srgbClr val="0000FF"/>
                </a:solidFill>
              </a:rPr>
              <a:t>.</a:t>
            </a:r>
            <a:r>
              <a:rPr lang="es" sz="1900">
                <a:solidFill>
                  <a:srgbClr val="0000FF"/>
                </a:solidFill>
              </a:rPr>
              <a:t> </a:t>
            </a:r>
            <a:r>
              <a:rPr b="1" lang="es" sz="1600">
                <a:solidFill>
                  <a:srgbClr val="000000"/>
                </a:solidFill>
              </a:rPr>
              <a:t>Se afirma el albedrío cuando explica que el psicoanálisis tiene la función de dar mayor libertad y responsabilidad.</a:t>
            </a:r>
            <a:endParaRPr b="1" sz="1600">
              <a:solidFill>
                <a:srgbClr val="000000"/>
              </a:solidFill>
            </a:endParaRPr>
          </a:p>
          <a:p>
            <a:pPr indent="0" lvl="0" marL="457200" rtl="0" algn="just">
              <a:lnSpc>
                <a:spcPct val="100000"/>
              </a:lnSpc>
              <a:spcBef>
                <a:spcPts val="0"/>
              </a:spcBef>
              <a:spcAft>
                <a:spcPts val="0"/>
              </a:spcAft>
              <a:buNone/>
            </a:pPr>
            <a:r>
              <a:t/>
            </a:r>
            <a:endParaRPr b="1" sz="1600"/>
          </a:p>
          <a:p>
            <a:pPr indent="-336550" lvl="0" marL="457200" rtl="0" algn="just">
              <a:lnSpc>
                <a:spcPct val="100000"/>
              </a:lnSpc>
              <a:spcBef>
                <a:spcPts val="0"/>
              </a:spcBef>
              <a:spcAft>
                <a:spcPts val="0"/>
              </a:spcAft>
              <a:buSzPts val="1700"/>
              <a:buChar char="➔"/>
            </a:pPr>
            <a:r>
              <a:rPr lang="es" sz="1900">
                <a:solidFill>
                  <a:srgbClr val="0000FF"/>
                </a:solidFill>
              </a:rPr>
              <a:t>Contra</a:t>
            </a:r>
            <a:r>
              <a:rPr lang="es" sz="1900">
                <a:solidFill>
                  <a:srgbClr val="0000FF"/>
                </a:solidFill>
              </a:rPr>
              <a:t>.</a:t>
            </a:r>
            <a:r>
              <a:rPr b="1" lang="es" sz="1600"/>
              <a:t> </a:t>
            </a:r>
            <a:r>
              <a:rPr b="1" lang="es" sz="1600">
                <a:solidFill>
                  <a:srgbClr val="000000"/>
                </a:solidFill>
              </a:rPr>
              <a:t>Lo niega ante la sociedad de médicos, diciendo que el libre albedrío es una ilusión.</a:t>
            </a:r>
            <a:endParaRPr b="1" sz="1600">
              <a:solidFill>
                <a:srgbClr val="000000"/>
              </a:solidFill>
            </a:endParaRPr>
          </a:p>
          <a:p>
            <a:pPr indent="0" lvl="0" marL="457200" rtl="0" algn="just">
              <a:lnSpc>
                <a:spcPct val="100000"/>
              </a:lnSpc>
              <a:spcBef>
                <a:spcPts val="0"/>
              </a:spcBef>
              <a:spcAft>
                <a:spcPts val="0"/>
              </a:spcAft>
              <a:buNone/>
            </a:pPr>
            <a:r>
              <a:t/>
            </a:r>
            <a:endParaRPr b="1" sz="1600"/>
          </a:p>
          <a:p>
            <a:pPr indent="-336550" lvl="0" marL="457200" rtl="0" algn="just">
              <a:lnSpc>
                <a:spcPct val="100000"/>
              </a:lnSpc>
              <a:spcBef>
                <a:spcPts val="0"/>
              </a:spcBef>
              <a:spcAft>
                <a:spcPts val="0"/>
              </a:spcAft>
              <a:buSzPts val="1700"/>
              <a:buChar char="➔"/>
            </a:pPr>
            <a:r>
              <a:rPr lang="es" sz="1900">
                <a:solidFill>
                  <a:srgbClr val="0000FF"/>
                </a:solidFill>
              </a:rPr>
              <a:t>¿Por qué? </a:t>
            </a:r>
            <a:r>
              <a:rPr b="1" lang="es" sz="1600">
                <a:solidFill>
                  <a:srgbClr val="000000"/>
                </a:solidFill>
              </a:rPr>
              <a:t>Freud le da mucha importancia a fuerzas inconscientes dentro de la personalidad.</a:t>
            </a:r>
            <a:endParaRPr sz="1500">
              <a:solidFill>
                <a:srgbClr val="000000"/>
              </a:solidFill>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 experimento de Freud</a:t>
            </a:r>
            <a:endParaRPr/>
          </a:p>
        </p:txBody>
      </p:sp>
      <p:pic>
        <p:nvPicPr>
          <p:cNvPr id="169" name="Google Shape;169;p19"/>
          <p:cNvPicPr preferRelativeResize="0"/>
          <p:nvPr/>
        </p:nvPicPr>
        <p:blipFill>
          <a:blip r:embed="rId3">
            <a:alphaModFix/>
          </a:blip>
          <a:stretch>
            <a:fillRect/>
          </a:stretch>
        </p:blipFill>
        <p:spPr>
          <a:xfrm>
            <a:off x="5924550" y="666750"/>
            <a:ext cx="2400300" cy="3810000"/>
          </a:xfrm>
          <a:prstGeom prst="rect">
            <a:avLst/>
          </a:prstGeom>
          <a:noFill/>
          <a:ln>
            <a:noFill/>
          </a:ln>
        </p:spPr>
      </p:pic>
      <p:pic>
        <p:nvPicPr>
          <p:cNvPr id="170" name="Google Shape;170;p19"/>
          <p:cNvPicPr preferRelativeResize="0"/>
          <p:nvPr/>
        </p:nvPicPr>
        <p:blipFill>
          <a:blip r:embed="rId4">
            <a:alphaModFix/>
          </a:blip>
          <a:stretch>
            <a:fillRect/>
          </a:stretch>
        </p:blipFill>
        <p:spPr>
          <a:xfrm>
            <a:off x="417226" y="1576200"/>
            <a:ext cx="3544350" cy="2361425"/>
          </a:xfrm>
          <a:prstGeom prst="rect">
            <a:avLst/>
          </a:prstGeom>
          <a:noFill/>
          <a:ln>
            <a:noFill/>
          </a:ln>
        </p:spPr>
      </p:pic>
      <p:pic>
        <p:nvPicPr>
          <p:cNvPr id="171" name="Google Shape;171;p19"/>
          <p:cNvPicPr preferRelativeResize="0"/>
          <p:nvPr/>
        </p:nvPicPr>
        <p:blipFill>
          <a:blip r:embed="rId5">
            <a:alphaModFix/>
          </a:blip>
          <a:stretch>
            <a:fillRect/>
          </a:stretch>
        </p:blipFill>
        <p:spPr>
          <a:xfrm>
            <a:off x="2785775" y="3464547"/>
            <a:ext cx="2768350" cy="1247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75" name="Shape 175"/>
        <p:cNvGrpSpPr/>
        <p:nvPr/>
      </p:nvGrpSpPr>
      <p:grpSpPr>
        <a:xfrm>
          <a:off x="0" y="0"/>
          <a:ext cx="0" cy="0"/>
          <a:chOff x="0" y="0"/>
          <a:chExt cx="0" cy="0"/>
        </a:xfrm>
      </p:grpSpPr>
      <p:pic>
        <p:nvPicPr>
          <p:cNvPr id="176" name="Google Shape;176;p20"/>
          <p:cNvPicPr preferRelativeResize="0"/>
          <p:nvPr/>
        </p:nvPicPr>
        <p:blipFill>
          <a:blip r:embed="rId3">
            <a:alphaModFix/>
          </a:blip>
          <a:stretch>
            <a:fillRect/>
          </a:stretch>
        </p:blipFill>
        <p:spPr>
          <a:xfrm>
            <a:off x="1694225" y="1455325"/>
            <a:ext cx="6139901" cy="3453700"/>
          </a:xfrm>
          <a:prstGeom prst="rect">
            <a:avLst/>
          </a:prstGeom>
          <a:noFill/>
          <a:ln>
            <a:noFill/>
          </a:ln>
        </p:spPr>
      </p:pic>
      <p:pic>
        <p:nvPicPr>
          <p:cNvPr id="177" name="Google Shape;177;p20"/>
          <p:cNvPicPr preferRelativeResize="0"/>
          <p:nvPr/>
        </p:nvPicPr>
        <p:blipFill rotWithShape="1">
          <a:blip r:embed="rId4">
            <a:alphaModFix/>
          </a:blip>
          <a:srcRect b="15880" l="0" r="0" t="4992"/>
          <a:stretch/>
        </p:blipFill>
        <p:spPr>
          <a:xfrm>
            <a:off x="213375" y="214775"/>
            <a:ext cx="3134175" cy="1933050"/>
          </a:xfrm>
          <a:prstGeom prst="rect">
            <a:avLst/>
          </a:prstGeom>
          <a:noFill/>
          <a:ln>
            <a:noFill/>
          </a:ln>
        </p:spPr>
      </p:pic>
      <p:pic>
        <p:nvPicPr>
          <p:cNvPr id="178" name="Google Shape;178;p20"/>
          <p:cNvPicPr preferRelativeResize="0"/>
          <p:nvPr/>
        </p:nvPicPr>
        <p:blipFill>
          <a:blip r:embed="rId5">
            <a:alphaModFix/>
          </a:blip>
          <a:stretch>
            <a:fillRect/>
          </a:stretch>
        </p:blipFill>
        <p:spPr>
          <a:xfrm>
            <a:off x="5928100" y="214775"/>
            <a:ext cx="3006350" cy="1853925"/>
          </a:xfrm>
          <a:prstGeom prst="rect">
            <a:avLst/>
          </a:prstGeom>
          <a:noFill/>
          <a:ln>
            <a:noFill/>
          </a:ln>
        </p:spPr>
      </p:pic>
      <p:pic>
        <p:nvPicPr>
          <p:cNvPr id="179" name="Google Shape;179;p20"/>
          <p:cNvPicPr preferRelativeResize="0"/>
          <p:nvPr/>
        </p:nvPicPr>
        <p:blipFill>
          <a:blip r:embed="rId6">
            <a:alphaModFix/>
          </a:blip>
          <a:stretch>
            <a:fillRect/>
          </a:stretch>
        </p:blipFill>
        <p:spPr>
          <a:xfrm>
            <a:off x="213375" y="3189300"/>
            <a:ext cx="3735175" cy="1777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2.  Refutación del determinismo Freudiano</a:t>
            </a:r>
            <a:endParaRPr/>
          </a:p>
        </p:txBody>
      </p:sp>
      <p:sp>
        <p:nvSpPr>
          <p:cNvPr id="185" name="Google Shape;185;p21"/>
          <p:cNvSpPr txBox="1"/>
          <p:nvPr/>
        </p:nvSpPr>
        <p:spPr>
          <a:xfrm>
            <a:off x="859125" y="1921750"/>
            <a:ext cx="7316400" cy="2057400"/>
          </a:xfrm>
          <a:prstGeom prst="rect">
            <a:avLst/>
          </a:prstGeom>
          <a:noFill/>
          <a:ln>
            <a:noFill/>
          </a:ln>
        </p:spPr>
        <p:txBody>
          <a:bodyPr anchorCtr="0" anchor="t" bIns="91425" lIns="91425" spcFirstLastPara="1" rIns="91425" wrap="square" tIns="91425">
            <a:noAutofit/>
          </a:bodyPr>
          <a:lstStyle/>
          <a:p>
            <a:pPr indent="-330200" lvl="0" marL="457200" rtl="0" algn="just">
              <a:spcBef>
                <a:spcPts val="0"/>
              </a:spcBef>
              <a:spcAft>
                <a:spcPts val="0"/>
              </a:spcAft>
              <a:buClr>
                <a:schemeClr val="dk2"/>
              </a:buClr>
              <a:buSzPts val="1600"/>
              <a:buFont typeface="Calibri"/>
              <a:buChar char="➔"/>
            </a:pPr>
            <a:r>
              <a:rPr lang="es" sz="1900">
                <a:solidFill>
                  <a:srgbClr val="0000FF"/>
                </a:solidFill>
                <a:latin typeface="Calibri"/>
                <a:ea typeface="Calibri"/>
                <a:cs typeface="Calibri"/>
                <a:sym typeface="Calibri"/>
              </a:rPr>
              <a:t>Observación</a:t>
            </a:r>
            <a:r>
              <a:rPr lang="es" sz="1900">
                <a:solidFill>
                  <a:srgbClr val="0000FF"/>
                </a:solidFill>
                <a:latin typeface="Calibri"/>
                <a:ea typeface="Calibri"/>
                <a:cs typeface="Calibri"/>
                <a:sym typeface="Calibri"/>
              </a:rPr>
              <a:t>. </a:t>
            </a:r>
            <a:r>
              <a:rPr b="1" lang="es" sz="1600">
                <a:latin typeface="Calibri"/>
                <a:ea typeface="Calibri"/>
                <a:cs typeface="Calibri"/>
                <a:sym typeface="Calibri"/>
              </a:rPr>
              <a:t>Se vió cómo el sujeto se veía impulsado a hacer lo que se le mandó, pero se pudo resistir sin mayor problema.</a:t>
            </a:r>
            <a:endParaRPr b="1" sz="1600">
              <a:latin typeface="Calibri"/>
              <a:ea typeface="Calibri"/>
              <a:cs typeface="Calibri"/>
              <a:sym typeface="Calibri"/>
            </a:endParaRPr>
          </a:p>
          <a:p>
            <a:pPr indent="0" lvl="0" marL="0" rtl="0" algn="just">
              <a:spcBef>
                <a:spcPts val="0"/>
              </a:spcBef>
              <a:spcAft>
                <a:spcPts val="0"/>
              </a:spcAft>
              <a:buNone/>
            </a:pPr>
            <a:r>
              <a:t/>
            </a:r>
            <a:endParaRPr b="1" sz="1600">
              <a:latin typeface="Calibri"/>
              <a:ea typeface="Calibri"/>
              <a:cs typeface="Calibri"/>
              <a:sym typeface="Calibri"/>
            </a:endParaRPr>
          </a:p>
          <a:p>
            <a:pPr indent="-330200" lvl="0" marL="457200" rtl="0" algn="just">
              <a:spcBef>
                <a:spcPts val="0"/>
              </a:spcBef>
              <a:spcAft>
                <a:spcPts val="0"/>
              </a:spcAft>
              <a:buClr>
                <a:schemeClr val="dk2"/>
              </a:buClr>
              <a:buSzPts val="1600"/>
              <a:buFont typeface="Calibri"/>
              <a:buChar char="➔"/>
            </a:pPr>
            <a:r>
              <a:rPr lang="es" sz="1900">
                <a:solidFill>
                  <a:srgbClr val="0000FF"/>
                </a:solidFill>
                <a:latin typeface="Calibri"/>
                <a:ea typeface="Calibri"/>
                <a:cs typeface="Calibri"/>
                <a:sym typeface="Calibri"/>
              </a:rPr>
              <a:t>Conclusión.</a:t>
            </a:r>
            <a:r>
              <a:rPr b="1" lang="es" sz="1600">
                <a:solidFill>
                  <a:schemeClr val="dk2"/>
                </a:solidFill>
                <a:latin typeface="Calibri"/>
                <a:ea typeface="Calibri"/>
                <a:cs typeface="Calibri"/>
                <a:sym typeface="Calibri"/>
              </a:rPr>
              <a:t> </a:t>
            </a:r>
            <a:r>
              <a:rPr b="1" lang="es" sz="1600">
                <a:latin typeface="Calibri"/>
                <a:ea typeface="Calibri"/>
                <a:cs typeface="Calibri"/>
                <a:sym typeface="Calibri"/>
              </a:rPr>
              <a:t>Se demuestra que el libre albedrío existe como una cualidad residente en la voluntad, que se ejerce de modo consciente y racional. Pero esto no niega a fuerzas inconscientes ni viceversa.</a:t>
            </a:r>
            <a:endParaRPr b="1" sz="1600">
              <a:latin typeface="Calibri"/>
              <a:ea typeface="Calibri"/>
              <a:cs typeface="Calibri"/>
              <a:sym typeface="Calibri"/>
            </a:endParaRPr>
          </a:p>
          <a:p>
            <a:pPr indent="0" lvl="0" marL="0" rtl="0" algn="just">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